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</p:sldIdLst>
  <p:sldSz cx="14630400" cy="8229600"/>
  <p:notesSz cx="8229600" cy="146304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Inter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11"/>
    <p:restoredTop sz="94610"/>
  </p:normalViewPr>
  <p:slideViewPr>
    <p:cSldViewPr snapToGrid="0" snapToObjects="1">
      <p:cViewPr>
        <p:scale>
          <a:sx n="88" d="100"/>
          <a:sy n="88" d="100"/>
        </p:scale>
        <p:origin x="0" y="6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42"/>
    </p:cViewPr>
  </p:sorterViewPr>
  <p:notesViewPr>
    <p:cSldViewPr snapToGrid="0" snapToObjects="1">
      <p:cViewPr varScale="1">
        <p:scale>
          <a:sx n="31" d="100"/>
          <a:sy n="31" d="100"/>
        </p:scale>
        <p:origin x="-3288" y="-102"/>
      </p:cViewPr>
      <p:guideLst>
        <p:guide orient="horz" pos="4608"/>
        <p:guide pos="259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C625-3D62-417C-BEBC-CF5B44E40901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78199-1416-4B49-B1F6-1E3CAB80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9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15C90-FAFB-4612-B7A4-C2B18E8307A8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5165F-85C6-4DB8-9939-A5312BEDE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93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584" y="1707501"/>
            <a:ext cx="7837027" cy="2719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 smtClean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OWL-M: A Material </a:t>
            </a:r>
            <a:r>
              <a:rPr lang="en-US" sz="6450" b="1" kern="0" spc="-12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Study App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5812972" y="4767500"/>
            <a:ext cx="8023640" cy="230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K.Renuga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-00CF57C7F307217AC7744E00D0A9DC35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M.Jona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princy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-16FF9CFB6971DEBB5B64956F5F6DC399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K.Rubini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-18FADD785BC54AE8D46445A5BC3179B5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S.Arthi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-100B1C791570314B0D6419D055B196CA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R.Nivetha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 – 1346E98F5AE1F35834E43020B575CA69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" y="-76202"/>
            <a:ext cx="144399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class </a:t>
            </a:r>
            <a:r>
              <a:rPr lang="en-US" dirty="0" err="1">
                <a:solidFill>
                  <a:schemeClr val="bg1"/>
                </a:solidFill>
              </a:rPr>
              <a:t>MaterialAdapter</a:t>
            </a:r>
            <a:r>
              <a:rPr lang="en-US" dirty="0">
                <a:solidFill>
                  <a:schemeClr val="bg1"/>
                </a:solidFill>
              </a:rPr>
              <a:t> extends </a:t>
            </a:r>
            <a:r>
              <a:rPr lang="en-US" dirty="0" err="1">
                <a:solidFill>
                  <a:schemeClr val="bg1"/>
                </a:solidFill>
              </a:rPr>
              <a:t>RecyclerView.Adapter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MaterialAdapter.MaterialViewHolder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  <a:r>
              <a:rPr lang="en-US" dirty="0">
                <a:solidFill>
                  <a:schemeClr val="bg1"/>
                </a:solidFill>
              </a:rPr>
              <a:t>private List&lt;</a:t>
            </a:r>
            <a:r>
              <a:rPr lang="en-US" dirty="0" err="1">
                <a:solidFill>
                  <a:schemeClr val="bg1"/>
                </a:solidFill>
              </a:rPr>
              <a:t>StudyMaterial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>
                <a:solidFill>
                  <a:schemeClr val="bg1"/>
                </a:solidFill>
              </a:rPr>
              <a:t>; public </a:t>
            </a:r>
            <a:r>
              <a:rPr lang="en-US" dirty="0" err="1">
                <a:solidFill>
                  <a:schemeClr val="bg1"/>
                </a:solidFill>
              </a:rPr>
              <a:t>MaterialAdapter</a:t>
            </a:r>
            <a:r>
              <a:rPr lang="en-US" dirty="0">
                <a:solidFill>
                  <a:schemeClr val="bg1"/>
                </a:solidFill>
              </a:rPr>
              <a:t>(List&lt;</a:t>
            </a:r>
            <a:r>
              <a:rPr lang="en-US" dirty="0" err="1">
                <a:solidFill>
                  <a:schemeClr val="bg1"/>
                </a:solidFill>
              </a:rPr>
              <a:t>StudyMaterial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this.materialList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>
                <a:solidFill>
                  <a:schemeClr val="bg1"/>
                </a:solidFill>
              </a:rPr>
              <a:t>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Override public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onCreateViewHolder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ViewGroup</a:t>
            </a:r>
            <a:r>
              <a:rPr lang="en-US" dirty="0">
                <a:solidFill>
                  <a:schemeClr val="bg1"/>
                </a:solidFill>
              </a:rPr>
              <a:t> parent,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viewType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  <a:r>
              <a:rPr lang="en-US" dirty="0">
                <a:solidFill>
                  <a:schemeClr val="bg1"/>
                </a:solidFill>
              </a:rPr>
              <a:t>View </a:t>
            </a:r>
            <a:r>
              <a:rPr lang="en-US" dirty="0" err="1">
                <a:solidFill>
                  <a:schemeClr val="bg1"/>
                </a:solidFill>
              </a:rPr>
              <a:t>view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LayoutInflater.from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parent.getContext</a:t>
            </a:r>
            <a:r>
              <a:rPr lang="en-US" dirty="0">
                <a:solidFill>
                  <a:schemeClr val="bg1"/>
                </a:solidFill>
              </a:rPr>
              <a:t>()) .inflate(</a:t>
            </a:r>
            <a:r>
              <a:rPr lang="en-US" dirty="0" err="1">
                <a:solidFill>
                  <a:schemeClr val="bg1"/>
                </a:solidFill>
              </a:rPr>
              <a:t>R.layout.item_material</a:t>
            </a:r>
            <a:r>
              <a:rPr lang="en-US" dirty="0">
                <a:solidFill>
                  <a:schemeClr val="bg1"/>
                </a:solidFill>
              </a:rPr>
              <a:t>, parent, false);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dirty="0">
                <a:solidFill>
                  <a:schemeClr val="bg1"/>
                </a:solidFill>
              </a:rPr>
              <a:t>new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(view</a:t>
            </a:r>
            <a:r>
              <a:rPr lang="en-US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}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Override public void </a:t>
            </a:r>
            <a:r>
              <a:rPr lang="en-US" dirty="0" err="1">
                <a:solidFill>
                  <a:schemeClr val="bg1"/>
                </a:solidFill>
              </a:rPr>
              <a:t>onBindViewHolder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 holder,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position)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  <a:r>
              <a:rPr lang="en-US" dirty="0" err="1">
                <a:solidFill>
                  <a:schemeClr val="bg1"/>
                </a:solidFill>
              </a:rPr>
              <a:t>StudyMaterial</a:t>
            </a:r>
            <a:r>
              <a:rPr lang="en-US" dirty="0">
                <a:solidFill>
                  <a:schemeClr val="bg1"/>
                </a:solidFill>
              </a:rPr>
              <a:t> material = </a:t>
            </a:r>
            <a:r>
              <a:rPr lang="en-US" dirty="0" err="1">
                <a:solidFill>
                  <a:schemeClr val="bg1"/>
                </a:solidFill>
              </a:rPr>
              <a:t>materialList.get</a:t>
            </a:r>
            <a:r>
              <a:rPr lang="en-US" dirty="0">
                <a:solidFill>
                  <a:schemeClr val="bg1"/>
                </a:solidFill>
              </a:rPr>
              <a:t>(position); </a:t>
            </a:r>
            <a:r>
              <a:rPr lang="en-US" dirty="0" err="1">
                <a:solidFill>
                  <a:schemeClr val="bg1"/>
                </a:solidFill>
              </a:rPr>
              <a:t>holder.titleText.setText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material.getTitle</a:t>
            </a:r>
            <a:r>
              <a:rPr lang="en-US" dirty="0">
                <a:solidFill>
                  <a:schemeClr val="bg1"/>
                </a:solidFill>
              </a:rPr>
              <a:t>()); </a:t>
            </a:r>
            <a:r>
              <a:rPr lang="en-US" dirty="0" err="1">
                <a:solidFill>
                  <a:schemeClr val="bg1"/>
                </a:solidFill>
              </a:rPr>
              <a:t>holder.descriptionText.setText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material.getDescription</a:t>
            </a:r>
            <a:r>
              <a:rPr lang="en-US" dirty="0">
                <a:solidFill>
                  <a:schemeClr val="bg1"/>
                </a:solidFill>
              </a:rPr>
              <a:t>());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@Override public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getItemCount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{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materialList.size</a:t>
            </a:r>
            <a:r>
              <a:rPr lang="en-US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}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public </a:t>
            </a:r>
            <a:r>
              <a:rPr lang="en-US" dirty="0">
                <a:solidFill>
                  <a:schemeClr val="bg1"/>
                </a:solidFill>
              </a:rPr>
              <a:t>static class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 extends </a:t>
            </a:r>
            <a:r>
              <a:rPr lang="en-US" dirty="0" err="1" smtClean="0">
                <a:solidFill>
                  <a:schemeClr val="bg1"/>
                </a:solidFill>
              </a:rPr>
              <a:t>RecyclerView.ViewHolder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TextView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titleText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descriptionText</a:t>
            </a:r>
            <a:r>
              <a:rPr lang="en-US" dirty="0">
                <a:solidFill>
                  <a:schemeClr val="bg1"/>
                </a:solidFill>
              </a:rPr>
              <a:t>; public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(View </a:t>
            </a:r>
            <a:r>
              <a:rPr lang="en-US" dirty="0" err="1">
                <a:solidFill>
                  <a:schemeClr val="bg1"/>
                </a:solidFill>
              </a:rPr>
              <a:t>itemView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super(</a:t>
            </a:r>
            <a:r>
              <a:rPr lang="en-US" dirty="0" err="1">
                <a:solidFill>
                  <a:schemeClr val="bg1"/>
                </a:solidFill>
              </a:rPr>
              <a:t>itemView</a:t>
            </a:r>
            <a:r>
              <a:rPr lang="en-US" dirty="0">
                <a:solidFill>
                  <a:schemeClr val="bg1"/>
                </a:solidFill>
              </a:rPr>
              <a:t>); </a:t>
            </a:r>
            <a:r>
              <a:rPr lang="en-US" dirty="0" err="1">
                <a:solidFill>
                  <a:schemeClr val="bg1"/>
                </a:solidFill>
              </a:rPr>
              <a:t>titleText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itemView.findViewById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R.id.titleText</a:t>
            </a:r>
            <a:r>
              <a:rPr lang="en-US" dirty="0">
                <a:solidFill>
                  <a:schemeClr val="bg1"/>
                </a:solidFill>
              </a:rPr>
              <a:t>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descriptionText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itemView.findViewById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R.id.descriptionText</a:t>
            </a:r>
            <a:r>
              <a:rPr lang="en-US" dirty="0"/>
              <a:t>); } } }</a:t>
            </a:r>
          </a:p>
        </p:txBody>
      </p:sp>
    </p:spTree>
    <p:extLst>
      <p:ext uri="{BB962C8B-B14F-4D97-AF65-F5344CB8AC3E}">
        <p14:creationId xmlns:p14="http://schemas.microsoft.com/office/powerpoint/2010/main" val="28327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0625" y="504823"/>
            <a:ext cx="112109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r>
              <a:rPr lang="en-US" sz="2400" b="1" dirty="0">
                <a:solidFill>
                  <a:schemeClr val="bg1"/>
                </a:solidFill>
              </a:rPr>
              <a:t>. Examples of Key Screens in the Study App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Home </a:t>
            </a:r>
            <a:r>
              <a:rPr lang="en-US" sz="2400" b="1" dirty="0" smtClean="0">
                <a:solidFill>
                  <a:schemeClr val="bg1"/>
                </a:solidFill>
              </a:rPr>
              <a:t>Screen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 Bar</a:t>
            </a:r>
            <a:r>
              <a:rPr lang="en-US" dirty="0">
                <a:solidFill>
                  <a:schemeClr val="bg1"/>
                </a:solidFill>
              </a:rPr>
              <a:t> with the app name, a search bar, and menu options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Category Grid</a:t>
            </a:r>
            <a:r>
              <a:rPr lang="en-US" dirty="0">
                <a:solidFill>
                  <a:schemeClr val="bg1"/>
                </a:solidFill>
              </a:rPr>
              <a:t> or list to choose subjects or topics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Study Material Cards</a:t>
            </a:r>
            <a:r>
              <a:rPr lang="en-US" dirty="0">
                <a:solidFill>
                  <a:schemeClr val="bg1"/>
                </a:solidFill>
              </a:rPr>
              <a:t> for each topic or material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Progress Overview</a:t>
            </a:r>
            <a:r>
              <a:rPr lang="en-US" dirty="0">
                <a:solidFill>
                  <a:schemeClr val="bg1"/>
                </a:solidFill>
              </a:rPr>
              <a:t> showing the user’s current progress.</a:t>
            </a:r>
          </a:p>
        </p:txBody>
      </p:sp>
    </p:spTree>
    <p:extLst>
      <p:ext uri="{BB962C8B-B14F-4D97-AF65-F5344CB8AC3E}">
        <p14:creationId xmlns:p14="http://schemas.microsoft.com/office/powerpoint/2010/main" val="103224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057" y="814754"/>
            <a:ext cx="152726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Quiz </a:t>
            </a:r>
            <a:r>
              <a:rPr lang="en-US" sz="2400" b="1" dirty="0" smtClean="0">
                <a:solidFill>
                  <a:schemeClr val="bg1"/>
                </a:solidFill>
              </a:rPr>
              <a:t>Screen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Multiple-choice </a:t>
            </a:r>
            <a:r>
              <a:rPr lang="en-US" b="1" dirty="0">
                <a:solidFill>
                  <a:schemeClr val="bg1"/>
                </a:solidFill>
              </a:rPr>
              <a:t>Questions</a:t>
            </a:r>
            <a:r>
              <a:rPr lang="en-US" dirty="0">
                <a:solidFill>
                  <a:schemeClr val="bg1"/>
                </a:solidFill>
              </a:rPr>
              <a:t> with options that users can select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Next/Previous Buttons</a:t>
            </a:r>
            <a:r>
              <a:rPr lang="en-US" dirty="0">
                <a:solidFill>
                  <a:schemeClr val="bg1"/>
                </a:solidFill>
              </a:rPr>
              <a:t> to navigate through the questions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Timer</a:t>
            </a:r>
            <a:r>
              <a:rPr lang="en-US" dirty="0">
                <a:solidFill>
                  <a:schemeClr val="bg1"/>
                </a:solidFill>
              </a:rPr>
              <a:t> showing the time remaining in the quiz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Submit Button</a:t>
            </a:r>
            <a:r>
              <a:rPr lang="en-US" dirty="0">
                <a:solidFill>
                  <a:schemeClr val="bg1"/>
                </a:solidFill>
              </a:rPr>
              <a:t> that triggers the score feedback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Progress </a:t>
            </a:r>
            <a:r>
              <a:rPr lang="en-US" sz="2400" b="1" dirty="0" smtClean="0">
                <a:solidFill>
                  <a:schemeClr val="bg1"/>
                </a:solidFill>
              </a:rPr>
              <a:t>Screen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Visual Progress Tracker</a:t>
            </a:r>
            <a:r>
              <a:rPr lang="en-US" dirty="0">
                <a:solidFill>
                  <a:schemeClr val="bg1"/>
                </a:solidFill>
              </a:rPr>
              <a:t> like a circular progress bar or pie chart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Completed Materials</a:t>
            </a:r>
            <a:r>
              <a:rPr lang="en-US" dirty="0">
                <a:solidFill>
                  <a:schemeClr val="bg1"/>
                </a:solidFill>
              </a:rPr>
              <a:t> with checkmarks or highlights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Achievements &amp; Badges</a:t>
            </a:r>
            <a:r>
              <a:rPr lang="en-US" dirty="0">
                <a:solidFill>
                  <a:schemeClr val="bg1"/>
                </a:solidFill>
              </a:rPr>
              <a:t> to encourage continued learning.</a:t>
            </a:r>
          </a:p>
        </p:txBody>
      </p:sp>
    </p:spTree>
    <p:extLst>
      <p:ext uri="{BB962C8B-B14F-4D97-AF65-F5344CB8AC3E}">
        <p14:creationId xmlns:p14="http://schemas.microsoft.com/office/powerpoint/2010/main" val="395309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149"/>
            <a:ext cx="70151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Next Steps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8035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well-designed Material Design Study App has the potential to significantly enhance the learning experience for students.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next steps include implementing the design, conducting user testing, and iterating based on user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4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 of UI/UX in Educational Apps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02775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9513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User-Friendliness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4594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well-designed UI/UX makes the learning process more accessible and enjoyable for students.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02775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and Motivation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83155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intuitive interface with interactive elements can encourage students to actively participate in their learning.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28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6204466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1280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Outcomes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636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thoughtfully designed educational app can positively impact student comprehension and retention of information.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3388"/>
            <a:ext cx="69770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 Design Principles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2204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 Design leverages the metaphor of physical objects to create a tangible and intuitive user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2204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Animations and transitions are used to create a sense of fluidity and responsiveness, making the app feel dynamic.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Color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carefully chosen color palette enhances brand identity, improves readability, and guides user attention.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821"/>
            <a:ext cx="59620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Navigational Structure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524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Home Screen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starting point for users, providing access to key features and personalized content.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4975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76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Course Catalog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48472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searchable list of courses categorized by subject, level, and other criteria.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6426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91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Lesson Pages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29924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information on each lesson, including interactive elements, videos, and assessments.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246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Typography and Color Palette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371142"/>
            <a:ext cx="75564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3787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5224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Typography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45224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Roboto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0290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1727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 Palette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51727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Blue, Green, Yellow, Red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Interaction 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Swiping, tapping, and long pressing are used to navigate the app and interact with content.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Feedback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cues and animations are used to provide clear feedback on user actions, enhancing usability.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design considers users with disabilities by providing alternative input methods and clear visual contrast.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744141"/>
            <a:ext cx="7675959" cy="137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Animations and Microinteractions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20" y="2435066"/>
            <a:ext cx="524232" cy="524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420" y="316896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Loading Indicators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20420" y="3638788"/>
            <a:ext cx="368069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feedback during loading times keeps users engaged and informed.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682" y="2435066"/>
            <a:ext cx="524232" cy="524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5682" y="316896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Menu Animations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15682" y="3638788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animations enhance the experience of opening and closing menus.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20" y="5274826"/>
            <a:ext cx="524232" cy="524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420" y="600872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Progress Bars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20420" y="6478548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 of user progress through a course provides motivation and encourages completion.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682" y="5274826"/>
            <a:ext cx="524232" cy="5242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5682" y="6008727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 Feedback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15682" y="6478548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 feedback for correct answers reinforces learning and encourages continued engagement.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3475" y="1085849"/>
            <a:ext cx="121729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&lt;?xml version="1.0" encoding="utf-8"?&gt;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androidx.cardview.widget.CardView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xmlns:android</a:t>
            </a:r>
            <a:r>
              <a:rPr lang="en-US" dirty="0">
                <a:solidFill>
                  <a:schemeClr val="bg1"/>
                </a:solidFill>
              </a:rPr>
              <a:t>="http://schemas.android.com/</a:t>
            </a:r>
            <a:r>
              <a:rPr lang="en-US" dirty="0" err="1">
                <a:solidFill>
                  <a:schemeClr val="bg1"/>
                </a:solidFill>
              </a:rPr>
              <a:t>apk</a:t>
            </a:r>
            <a:r>
              <a:rPr lang="en-US" dirty="0">
                <a:solidFill>
                  <a:schemeClr val="bg1"/>
                </a:solidFill>
              </a:rPr>
              <a:t>/res/android" </a:t>
            </a:r>
            <a:r>
              <a:rPr lang="en-US" dirty="0" err="1">
                <a:solidFill>
                  <a:schemeClr val="bg1"/>
                </a:solidFill>
              </a:rPr>
              <a:t>xmlns:app</a:t>
            </a:r>
            <a:r>
              <a:rPr lang="en-US" dirty="0">
                <a:solidFill>
                  <a:schemeClr val="bg1"/>
                </a:solidFill>
              </a:rPr>
              <a:t>="http://schemas.android.com/</a:t>
            </a:r>
            <a:r>
              <a:rPr lang="en-US" dirty="0" err="1">
                <a:solidFill>
                  <a:schemeClr val="bg1"/>
                </a:solidFill>
              </a:rPr>
              <a:t>apk</a:t>
            </a:r>
            <a:r>
              <a:rPr lang="en-US" dirty="0">
                <a:solidFill>
                  <a:schemeClr val="bg1"/>
                </a:solidFill>
              </a:rPr>
              <a:t>/res-auto"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xmlns:tools</a:t>
            </a:r>
            <a:r>
              <a:rPr lang="en-US" dirty="0">
                <a:solidFill>
                  <a:schemeClr val="bg1"/>
                </a:solidFill>
              </a:rPr>
              <a:t>="http://schemas.android.com/tools" </a:t>
            </a:r>
            <a:r>
              <a:rPr lang="en-US" dirty="0" err="1">
                <a:solidFill>
                  <a:schemeClr val="bg1"/>
                </a:solidFill>
              </a:rPr>
              <a:t>android:layout_width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match_parent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android:layout_height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 smtClean="0">
                <a:solidFill>
                  <a:schemeClr val="bg1"/>
                </a:solidFill>
              </a:rPr>
              <a:t>wrap_content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app:cardCornerRadius</a:t>
            </a:r>
            <a:r>
              <a:rPr lang="en-US" dirty="0">
                <a:solidFill>
                  <a:schemeClr val="bg1"/>
                </a:solidFill>
              </a:rPr>
              <a:t>="8dp" </a:t>
            </a:r>
            <a:r>
              <a:rPr lang="en-US" dirty="0" err="1">
                <a:solidFill>
                  <a:schemeClr val="bg1"/>
                </a:solidFill>
              </a:rPr>
              <a:t>app:cardElevation</a:t>
            </a:r>
            <a:r>
              <a:rPr lang="en-US" dirty="0">
                <a:solidFill>
                  <a:schemeClr val="bg1"/>
                </a:solidFill>
              </a:rPr>
              <a:t>="4dp" </a:t>
            </a:r>
            <a:r>
              <a:rPr lang="en-US" dirty="0" err="1">
                <a:solidFill>
                  <a:schemeClr val="bg1"/>
                </a:solidFill>
              </a:rPr>
              <a:t>tools:context</a:t>
            </a:r>
            <a:r>
              <a:rPr lang="en-US" dirty="0">
                <a:solidFill>
                  <a:schemeClr val="bg1"/>
                </a:solidFill>
              </a:rPr>
              <a:t>=".</a:t>
            </a:r>
            <a:r>
              <a:rPr lang="en-US" dirty="0" err="1">
                <a:solidFill>
                  <a:schemeClr val="bg1"/>
                </a:solidFill>
              </a:rPr>
              <a:t>MaterialItemActivity</a:t>
            </a:r>
            <a:r>
              <a:rPr lang="en-US" dirty="0">
                <a:solidFill>
                  <a:schemeClr val="bg1"/>
                </a:solidFill>
              </a:rPr>
              <a:t>"&gt;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LinearLayout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android:layout_width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match_parent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android:layout_height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wrap_content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android:orientation</a:t>
            </a:r>
            <a:r>
              <a:rPr lang="en-US" dirty="0">
                <a:solidFill>
                  <a:schemeClr val="bg1"/>
                </a:solidFill>
              </a:rPr>
              <a:t>="vertical" </a:t>
            </a:r>
            <a:r>
              <a:rPr lang="en-US" dirty="0" err="1">
                <a:solidFill>
                  <a:schemeClr val="bg1"/>
                </a:solidFill>
              </a:rPr>
              <a:t>android:padding</a:t>
            </a:r>
            <a:r>
              <a:rPr lang="en-US" dirty="0">
                <a:solidFill>
                  <a:schemeClr val="bg1"/>
                </a:solidFill>
              </a:rPr>
              <a:t>="16dp"&gt;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TextView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android:id</a:t>
            </a:r>
            <a:r>
              <a:rPr lang="en-US" dirty="0">
                <a:solidFill>
                  <a:schemeClr val="bg1"/>
                </a:solidFill>
              </a:rPr>
              <a:t>="@+id/</a:t>
            </a:r>
            <a:r>
              <a:rPr lang="en-US" dirty="0" err="1">
                <a:solidFill>
                  <a:schemeClr val="bg1"/>
                </a:solidFill>
              </a:rPr>
              <a:t>titleText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android:layout_width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wrap_content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android:layout_height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wrap_content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android:text</a:t>
            </a:r>
            <a:r>
              <a:rPr lang="en-US" dirty="0">
                <a:solidFill>
                  <a:schemeClr val="bg1"/>
                </a:solidFill>
              </a:rPr>
              <a:t>="Material Title"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android:textStyle</a:t>
            </a:r>
            <a:r>
              <a:rPr lang="en-US" dirty="0">
                <a:solidFill>
                  <a:schemeClr val="bg1"/>
                </a:solidFill>
              </a:rPr>
              <a:t>="bold"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android:textSize</a:t>
            </a:r>
            <a:r>
              <a:rPr lang="en-US" dirty="0">
                <a:solidFill>
                  <a:schemeClr val="bg1"/>
                </a:solidFill>
              </a:rPr>
              <a:t>="18sp" </a:t>
            </a:r>
            <a:r>
              <a:rPr lang="en-US" dirty="0" smtClean="0">
                <a:solidFill>
                  <a:schemeClr val="bg1"/>
                </a:solidFill>
              </a:rPr>
              <a:t>/&gt;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TextView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android:id</a:t>
            </a:r>
            <a:r>
              <a:rPr lang="en-US" dirty="0">
                <a:solidFill>
                  <a:schemeClr val="bg1"/>
                </a:solidFill>
              </a:rPr>
              <a:t>="@+id/</a:t>
            </a:r>
            <a:r>
              <a:rPr lang="en-US" dirty="0" err="1">
                <a:solidFill>
                  <a:schemeClr val="bg1"/>
                </a:solidFill>
              </a:rPr>
              <a:t>descriptionText</a:t>
            </a:r>
            <a:r>
              <a:rPr lang="en-US" dirty="0">
                <a:solidFill>
                  <a:schemeClr val="bg1"/>
                </a:solidFill>
              </a:rPr>
              <a:t>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android:layout_width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 smtClean="0">
                <a:solidFill>
                  <a:schemeClr val="bg1"/>
                </a:solidFill>
              </a:rPr>
              <a:t>wrap_content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android:layout_height</a:t>
            </a:r>
            <a:r>
              <a:rPr lang="en-US" dirty="0">
                <a:solidFill>
                  <a:schemeClr val="bg1"/>
                </a:solidFill>
              </a:rPr>
              <a:t>="</a:t>
            </a:r>
            <a:r>
              <a:rPr lang="en-US" dirty="0" err="1">
                <a:solidFill>
                  <a:schemeClr val="bg1"/>
                </a:solidFill>
              </a:rPr>
              <a:t>wrap_content</a:t>
            </a:r>
            <a:r>
              <a:rPr lang="en-US" dirty="0">
                <a:solidFill>
                  <a:schemeClr val="bg1"/>
                </a:solidFill>
              </a:rPr>
              <a:t>" </a:t>
            </a:r>
            <a:r>
              <a:rPr lang="en-US" dirty="0" err="1">
                <a:solidFill>
                  <a:schemeClr val="bg1"/>
                </a:solidFill>
              </a:rPr>
              <a:t>android:text</a:t>
            </a:r>
            <a:r>
              <a:rPr lang="en-US" dirty="0">
                <a:solidFill>
                  <a:schemeClr val="bg1"/>
                </a:solidFill>
              </a:rPr>
              <a:t>="Material Description"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android:textSize</a:t>
            </a:r>
            <a:r>
              <a:rPr lang="en-US" dirty="0">
                <a:solidFill>
                  <a:schemeClr val="bg1"/>
                </a:solidFill>
              </a:rPr>
              <a:t>="14sp" </a:t>
            </a:r>
            <a:r>
              <a:rPr lang="en-US" dirty="0" err="1">
                <a:solidFill>
                  <a:schemeClr val="bg1"/>
                </a:solidFill>
              </a:rPr>
              <a:t>android:layout_marginTop</a:t>
            </a:r>
            <a:r>
              <a:rPr lang="en-US" dirty="0">
                <a:solidFill>
                  <a:schemeClr val="bg1"/>
                </a:solidFill>
              </a:rPr>
              <a:t>="8dp" /&gt;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&lt;/</a:t>
            </a:r>
            <a:r>
              <a:rPr lang="en-US" dirty="0" err="1">
                <a:solidFill>
                  <a:schemeClr val="bg1"/>
                </a:solidFill>
              </a:rPr>
              <a:t>LinearLayout</a:t>
            </a:r>
            <a:r>
              <a:rPr lang="en-US" dirty="0">
                <a:solidFill>
                  <a:schemeClr val="bg1"/>
                </a:solidFill>
              </a:rPr>
              <a:t>&gt; &lt;/</a:t>
            </a:r>
            <a:r>
              <a:rPr lang="en-US" dirty="0" err="1">
                <a:solidFill>
                  <a:schemeClr val="bg1"/>
                </a:solidFill>
              </a:rPr>
              <a:t>androidx.cardview.widget.CardView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8687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" y="0"/>
            <a:ext cx="13515975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class </a:t>
            </a:r>
            <a:r>
              <a:rPr lang="en-US" dirty="0" err="1">
                <a:solidFill>
                  <a:schemeClr val="bg1"/>
                </a:solidFill>
              </a:rPr>
              <a:t>MaterialAdapter</a:t>
            </a:r>
            <a:r>
              <a:rPr lang="en-US" dirty="0">
                <a:solidFill>
                  <a:schemeClr val="bg1"/>
                </a:solidFill>
              </a:rPr>
              <a:t> extends </a:t>
            </a:r>
            <a:r>
              <a:rPr lang="en-US" dirty="0" err="1">
                <a:solidFill>
                  <a:schemeClr val="bg1"/>
                </a:solidFill>
              </a:rPr>
              <a:t>RecyclerView.Adapter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MaterialAdapter.MaterialViewHolder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private List&lt;</a:t>
            </a:r>
            <a:r>
              <a:rPr lang="en-US" dirty="0" err="1">
                <a:solidFill>
                  <a:schemeClr val="bg1"/>
                </a:solidFill>
              </a:rPr>
              <a:t>StudyMaterial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>
                <a:solidFill>
                  <a:schemeClr val="bg1"/>
                </a:solidFill>
              </a:rPr>
              <a:t>; public </a:t>
            </a:r>
            <a:r>
              <a:rPr lang="en-US" dirty="0" err="1">
                <a:solidFill>
                  <a:schemeClr val="bg1"/>
                </a:solidFill>
              </a:rPr>
              <a:t>MaterialAdapter</a:t>
            </a:r>
            <a:r>
              <a:rPr lang="en-US" dirty="0">
                <a:solidFill>
                  <a:schemeClr val="bg1"/>
                </a:solidFill>
              </a:rPr>
              <a:t>(List&lt;</a:t>
            </a:r>
            <a:r>
              <a:rPr lang="en-US" dirty="0" err="1">
                <a:solidFill>
                  <a:schemeClr val="bg1"/>
                </a:solidFill>
              </a:rPr>
              <a:t>StudyMaterial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this.materialList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materialList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}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@Override public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onCreateViewHolder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ViewGroup</a:t>
            </a:r>
            <a:r>
              <a:rPr lang="en-US" dirty="0">
                <a:solidFill>
                  <a:schemeClr val="bg1"/>
                </a:solidFill>
              </a:rPr>
              <a:t> parent,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viewType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View </a:t>
            </a:r>
            <a:r>
              <a:rPr lang="en-US" dirty="0" err="1">
                <a:solidFill>
                  <a:schemeClr val="bg1"/>
                </a:solidFill>
              </a:rPr>
              <a:t>view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LayoutInflater.from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parent.getContext</a:t>
            </a:r>
            <a:r>
              <a:rPr lang="en-US" dirty="0">
                <a:solidFill>
                  <a:schemeClr val="bg1"/>
                </a:solidFill>
              </a:rPr>
              <a:t>()) .inflate(</a:t>
            </a:r>
            <a:r>
              <a:rPr lang="en-US" dirty="0" err="1">
                <a:solidFill>
                  <a:schemeClr val="bg1"/>
                </a:solidFill>
              </a:rPr>
              <a:t>R.layout.item_material</a:t>
            </a:r>
            <a:r>
              <a:rPr lang="en-US" dirty="0">
                <a:solidFill>
                  <a:schemeClr val="bg1"/>
                </a:solidFill>
              </a:rPr>
              <a:t>, parent, false</a:t>
            </a:r>
            <a:r>
              <a:rPr lang="en-US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return new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(view); }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Override public void </a:t>
            </a:r>
            <a:r>
              <a:rPr lang="en-US" dirty="0" smtClean="0">
                <a:solidFill>
                  <a:schemeClr val="bg1"/>
                </a:solidFill>
              </a:rPr>
              <a:t>older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position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{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StudyMaterial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material = </a:t>
            </a:r>
            <a:r>
              <a:rPr lang="en-US" dirty="0" err="1">
                <a:solidFill>
                  <a:schemeClr val="bg1"/>
                </a:solidFill>
              </a:rPr>
              <a:t>materialList.get</a:t>
            </a:r>
            <a:r>
              <a:rPr lang="en-US" dirty="0">
                <a:solidFill>
                  <a:schemeClr val="bg1"/>
                </a:solidFill>
              </a:rPr>
              <a:t>(position);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holder.titleText.setText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material.getTitle</a:t>
            </a:r>
            <a:r>
              <a:rPr lang="en-US" dirty="0">
                <a:solidFill>
                  <a:schemeClr val="bg1"/>
                </a:solidFill>
              </a:rPr>
              <a:t>());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holder.descriptionText.setText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material.getDescription</a:t>
            </a:r>
            <a:r>
              <a:rPr lang="en-US" dirty="0">
                <a:solidFill>
                  <a:schemeClr val="bg1"/>
                </a:solidFill>
              </a:rPr>
              <a:t>());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Override public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getItemCount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materialList.size</a:t>
            </a:r>
            <a:r>
              <a:rPr lang="en-US" dirty="0">
                <a:solidFill>
                  <a:schemeClr val="bg1"/>
                </a:solidFill>
              </a:rPr>
              <a:t>();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public </a:t>
            </a:r>
            <a:r>
              <a:rPr lang="en-US" dirty="0">
                <a:solidFill>
                  <a:schemeClr val="bg1"/>
                </a:solidFill>
              </a:rPr>
              <a:t>static class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 extends </a:t>
            </a:r>
            <a:r>
              <a:rPr lang="en-US" dirty="0" err="1">
                <a:solidFill>
                  <a:schemeClr val="bg1"/>
                </a:solidFill>
              </a:rPr>
              <a:t>RecyclerView.ViewHolder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{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TextView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titleText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descriptionText</a:t>
            </a:r>
            <a:r>
              <a:rPr lang="en-US" dirty="0">
                <a:solidFill>
                  <a:schemeClr val="bg1"/>
                </a:solidFill>
              </a:rPr>
              <a:t>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public </a:t>
            </a:r>
            <a:r>
              <a:rPr lang="en-US" dirty="0" err="1">
                <a:solidFill>
                  <a:schemeClr val="bg1"/>
                </a:solidFill>
              </a:rPr>
              <a:t>MaterialViewHolder</a:t>
            </a:r>
            <a:r>
              <a:rPr lang="en-US" dirty="0">
                <a:solidFill>
                  <a:schemeClr val="bg1"/>
                </a:solidFill>
              </a:rPr>
              <a:t>(View </a:t>
            </a:r>
            <a:r>
              <a:rPr lang="en-US" dirty="0" err="1">
                <a:solidFill>
                  <a:schemeClr val="bg1"/>
                </a:solidFill>
              </a:rPr>
              <a:t>itemView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super(</a:t>
            </a:r>
            <a:r>
              <a:rPr lang="en-US" dirty="0" err="1">
                <a:solidFill>
                  <a:schemeClr val="bg1"/>
                </a:solidFill>
              </a:rPr>
              <a:t>itemView</a:t>
            </a:r>
            <a:r>
              <a:rPr lang="en-US" dirty="0">
                <a:solidFill>
                  <a:schemeClr val="bg1"/>
                </a:solidFill>
              </a:rPr>
              <a:t>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titleText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itemView.findViewById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R.id.titleText</a:t>
            </a:r>
            <a:r>
              <a:rPr lang="en-US" dirty="0">
                <a:solidFill>
                  <a:schemeClr val="bg1"/>
                </a:solidFill>
              </a:rPr>
              <a:t>);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descriptionText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itemView.findViewById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R.id.descriptionText</a:t>
            </a:r>
            <a:r>
              <a:rPr lang="en-US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}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492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870</Words>
  <Application>Microsoft Office PowerPoint</Application>
  <PresentationFormat>Custom</PresentationFormat>
  <Paragraphs>160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</cp:revision>
  <dcterms:created xsi:type="dcterms:W3CDTF">2024-11-14T09:43:09Z</dcterms:created>
  <dcterms:modified xsi:type="dcterms:W3CDTF">2024-11-15T11:37:24Z</dcterms:modified>
</cp:coreProperties>
</file>